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2" r:id="rId3"/>
    <p:sldId id="286" r:id="rId4"/>
    <p:sldId id="285" r:id="rId5"/>
    <p:sldId id="300" r:id="rId6"/>
    <p:sldId id="301" r:id="rId7"/>
    <p:sldId id="265" r:id="rId8"/>
    <p:sldId id="271" r:id="rId9"/>
    <p:sldId id="290" r:id="rId10"/>
    <p:sldId id="291" r:id="rId11"/>
    <p:sldId id="292" r:id="rId12"/>
    <p:sldId id="296" r:id="rId13"/>
    <p:sldId id="297" r:id="rId14"/>
    <p:sldId id="298" r:id="rId15"/>
    <p:sldId id="293" r:id="rId16"/>
    <p:sldId id="294" r:id="rId17"/>
    <p:sldId id="295" r:id="rId18"/>
    <p:sldId id="278" r:id="rId19"/>
    <p:sldId id="279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058C857-34E0-41B7-95AE-AC4A7E961ECE}">
          <p14:sldIdLst>
            <p14:sldId id="256"/>
            <p14:sldId id="302"/>
          </p14:sldIdLst>
        </p14:section>
        <p14:section name="Introdução" id="{0B9F3F09-5CA8-4E88-882D-32A438519F03}">
          <p14:sldIdLst>
            <p14:sldId id="286"/>
            <p14:sldId id="285"/>
          </p14:sldIdLst>
        </p14:section>
        <p14:section name="Revisão da literatura" id="{DC176827-07BB-42C7-BFE6-10E62128F500}">
          <p14:sldIdLst>
            <p14:sldId id="300"/>
            <p14:sldId id="301"/>
          </p14:sldIdLst>
        </p14:section>
        <p14:section name="Solução" id="{02D3A2B6-E1D1-4871-9662-BEB399667E3D}">
          <p14:sldIdLst>
            <p14:sldId id="265"/>
          </p14:sldIdLst>
        </p14:section>
        <p14:section name="Pipeline" id="{2EA89A07-BAC1-42E9-AFD7-13B881578321}">
          <p14:sldIdLst>
            <p14:sldId id="271"/>
            <p14:sldId id="290"/>
            <p14:sldId id="291"/>
            <p14:sldId id="292"/>
          </p14:sldIdLst>
        </p14:section>
        <p14:section name="Visualização" id="{DD1E9819-AD82-4693-B7AC-869F5853F6C6}">
          <p14:sldIdLst>
            <p14:sldId id="296"/>
            <p14:sldId id="297"/>
            <p14:sldId id="298"/>
          </p14:sldIdLst>
        </p14:section>
        <p14:section name="Interação" id="{691CE846-014E-496D-8385-093AF21D36DD}">
          <p14:sldIdLst>
            <p14:sldId id="293"/>
            <p14:sldId id="294"/>
            <p14:sldId id="295"/>
          </p14:sldIdLst>
        </p14:section>
        <p14:section name="Finale" id="{8FE03F22-E61B-4929-B227-C7FE0C512BFF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C7D"/>
    <a:srgbClr val="55C78E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07" autoAdjust="0"/>
  </p:normalViewPr>
  <p:slideViewPr>
    <p:cSldViewPr snapToGrid="0">
      <p:cViewPr varScale="1">
        <p:scale>
          <a:sx n="91" d="100"/>
          <a:sy n="91" d="100"/>
        </p:scale>
        <p:origin x="134" y="7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22C569-6EB6-459D-8579-0E626941A46A}" type="datetime1">
              <a:rPr lang="pt-BR" smtClean="0"/>
              <a:t>27/06/2019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9700E-B55C-4CE1-984C-D3908AD760AD}" type="datetime1">
              <a:rPr lang="pt-BR" smtClean="0"/>
              <a:pPr/>
              <a:t>27/06/2019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9A65A-44BF-4FBF-8102-A692D9A859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683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619C03-3D3D-445E-B73E-55C0B00FE5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359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E2D4A6-1B30-4C43-8A8D-B6DE6BDF86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10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7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F9565-AAF3-4B9C-9877-EAF0D6244A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pt-BR"/>
              <a:t>Sílvia Colella e Thais Caldeira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063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tângulo arredond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5" name="Retângulo arredond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7" name="Retângulo arredond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8" name="Retângulo arredond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Texto destacado pode ir aqui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t-BR"/>
              <a:t>1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pt-BR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/>
              <a:t>Título da seção 1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/>
              <a:t>Título da seção 2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/>
              <a:t>Título da seção 3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CE7F187-EC21-4EEB-A037-3AA945DEFA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312"/>
          <a:stretch/>
        </p:blipFill>
        <p:spPr>
          <a:xfrm>
            <a:off x="10458746" y="6057846"/>
            <a:ext cx="771366" cy="6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  <a:endParaRPr lang="pt-BR" dirty="0"/>
          </a:p>
        </p:txBody>
      </p:sp>
      <p:cxnSp>
        <p:nvCxnSpPr>
          <p:cNvPr id="15" name="Conector de seta em linha ret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Ano</a:t>
            </a:r>
            <a:endParaRPr lang="pt-BR" dirty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Ano</a:t>
            </a:r>
            <a:endParaRPr lang="pt-BR" dirty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  <a:endParaRPr lang="pt-BR" dirty="0"/>
          </a:p>
        </p:txBody>
      </p:sp>
      <p:sp>
        <p:nvSpPr>
          <p:cNvPr id="49" name="Espaço Reservado para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Título do item</a:t>
            </a:r>
            <a:endParaRPr lang="pt-BR" dirty="0"/>
          </a:p>
        </p:txBody>
      </p:sp>
      <p:sp>
        <p:nvSpPr>
          <p:cNvPr id="50" name="Espaço Reservado para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Mês, 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  <a:endParaRPr lang="pt-BR" dirty="0"/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Biografia curta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/>
              <a:t>Biografia curta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/>
              <a:t>Biografia curta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Imagem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/>
              <a:t>Nome completo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/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, sem elementos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</a:t>
            </a:r>
            <a:br>
              <a:rPr lang="pt-BR"/>
            </a:br>
            <a:r>
              <a:rPr lang="pt-BR"/>
              <a:t>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Obrigado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Número de Contato</a:t>
            </a:r>
            <a:endParaRPr lang="pt-BR" dirty="0"/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Contato por Email ou Mídia Social</a:t>
            </a:r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Logotipo</a:t>
            </a:r>
            <a:endParaRPr lang="pt-BR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Endereço do Site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</a:t>
            </a:r>
            <a:br>
              <a:rPr lang="pt-BR"/>
            </a:br>
            <a:r>
              <a:rPr lang="pt-BR"/>
              <a:t>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dos Marc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1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4</a:t>
            </a:r>
            <a:endParaRPr lang="pt-BR" dirty="0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5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2" name="Espaço Reservado para Imagem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5" name="Espaço Reservado para Imagem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1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  <a:endParaRPr lang="pt-BR" dirty="0"/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ó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4AF2154-2F72-4170-8977-3404E44E3B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b="23312"/>
          <a:stretch/>
        </p:blipFill>
        <p:spPr>
          <a:xfrm>
            <a:off x="10458746" y="6057846"/>
            <a:ext cx="771366" cy="6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WMF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Imagem ampliada de uma árvore&#10;&#10;Descrição gerada com confiança alta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714" y="86714"/>
            <a:ext cx="12018572" cy="6684572"/>
          </a:xfrm>
          <a:solidFill>
            <a:schemeClr val="bg1">
              <a:lumMod val="85000"/>
              <a:alpha val="80000"/>
            </a:schemeClr>
          </a:solidFill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dirty="0"/>
              <a:t>Software para auxílio visual na contagem de árvores em imagens UAV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28411"/>
            <a:ext cx="6840000" cy="933125"/>
          </a:xfrm>
        </p:spPr>
        <p:txBody>
          <a:bodyPr rtlCol="0" anchor="ctr"/>
          <a:lstStyle/>
          <a:p>
            <a:pPr rtl="0"/>
            <a:r>
              <a:rPr lang="pt-BR" dirty="0"/>
              <a:t>Sílvia </a:t>
            </a:r>
            <a:r>
              <a:rPr lang="pt-BR" dirty="0" err="1"/>
              <a:t>Colella</a:t>
            </a:r>
            <a:r>
              <a:rPr lang="pt-BR" dirty="0"/>
              <a:t> e Thais Caldeira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pt-BR" sz="1800" dirty="0"/>
              <a:t>IA376A</a:t>
            </a:r>
            <a:r>
              <a:rPr lang="pt-BR" dirty="0"/>
              <a:t> </a:t>
            </a:r>
          </a:p>
        </p:txBody>
      </p:sp>
      <p:sp>
        <p:nvSpPr>
          <p:cNvPr id="47" name="Forma livre: Forma 46" title="forma geométrica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665181" y="923376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A9B7CF-277E-429B-A377-F41698C9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787" y="4153578"/>
            <a:ext cx="933742" cy="93312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84" y="432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Estratégia de Processamento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83698" y="1080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Como o pipeline funciona: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AFE79B8-CC8D-4106-930F-3EBCEDF3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1" t="9790" r="80546" b="6299"/>
          <a:stretch/>
        </p:blipFill>
        <p:spPr>
          <a:xfrm>
            <a:off x="57870" y="23332"/>
            <a:ext cx="2106592" cy="680450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2D1ADC72-F485-45F0-87BF-D6EB69E36054}"/>
              </a:ext>
            </a:extLst>
          </p:cNvPr>
          <p:cNvSpPr/>
          <p:nvPr/>
        </p:nvSpPr>
        <p:spPr>
          <a:xfrm>
            <a:off x="259469" y="3113589"/>
            <a:ext cx="1689904" cy="972273"/>
          </a:xfrm>
          <a:prstGeom prst="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13A677-136A-4801-92A8-C96BD95218E5}"/>
              </a:ext>
            </a:extLst>
          </p:cNvPr>
          <p:cNvSpPr/>
          <p:nvPr/>
        </p:nvSpPr>
        <p:spPr>
          <a:xfrm>
            <a:off x="2818021" y="2164466"/>
            <a:ext cx="8518967" cy="361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EB8CCFE-57C0-4581-BC9D-D043C44C1630}"/>
              </a:ext>
            </a:extLst>
          </p:cNvPr>
          <p:cNvSpPr txBox="1">
            <a:spLocks/>
          </p:cNvSpPr>
          <p:nvPr/>
        </p:nvSpPr>
        <p:spPr>
          <a:xfrm>
            <a:off x="2818021" y="1748977"/>
            <a:ext cx="938761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Operações Morfológicas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99E591-84DA-44B4-BFFD-D0DDC74BC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14" t="9058" r="19864" b="2025"/>
          <a:stretch/>
        </p:blipFill>
        <p:spPr>
          <a:xfrm>
            <a:off x="3607717" y="2880727"/>
            <a:ext cx="3001313" cy="29949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2AAAB7-216C-44BC-817B-3EBE12505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6" t="9013" r="19752" b="2070"/>
          <a:stretch/>
        </p:blipFill>
        <p:spPr>
          <a:xfrm>
            <a:off x="7702846" y="2880727"/>
            <a:ext cx="3001314" cy="299496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3B34AC8-45AD-48F3-8B3B-E5E341463729}"/>
              </a:ext>
            </a:extLst>
          </p:cNvPr>
          <p:cNvSpPr txBox="1">
            <a:spLocks/>
          </p:cNvSpPr>
          <p:nvPr/>
        </p:nvSpPr>
        <p:spPr>
          <a:xfrm>
            <a:off x="3461277" y="2363688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err="1"/>
              <a:t>Closing</a:t>
            </a:r>
            <a:endParaRPr lang="pt-BR" sz="180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F188494-32B3-4E3E-BCEF-FE5543C9247C}"/>
              </a:ext>
            </a:extLst>
          </p:cNvPr>
          <p:cNvSpPr txBox="1">
            <a:spLocks/>
          </p:cNvSpPr>
          <p:nvPr/>
        </p:nvSpPr>
        <p:spPr>
          <a:xfrm>
            <a:off x="7472967" y="2363688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err="1"/>
              <a:t>Opening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818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84" y="432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Estratégia de Processamento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83698" y="1080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Como o pipeline funciona: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AFE79B8-CC8D-4106-930F-3EBCEDF3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1" t="9790" r="80546" b="6299"/>
          <a:stretch/>
        </p:blipFill>
        <p:spPr>
          <a:xfrm>
            <a:off x="57870" y="23332"/>
            <a:ext cx="2106592" cy="680450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2D1ADC72-F485-45F0-87BF-D6EB69E36054}"/>
              </a:ext>
            </a:extLst>
          </p:cNvPr>
          <p:cNvSpPr/>
          <p:nvPr/>
        </p:nvSpPr>
        <p:spPr>
          <a:xfrm>
            <a:off x="259469" y="4062714"/>
            <a:ext cx="1689904" cy="844954"/>
          </a:xfrm>
          <a:prstGeom prst="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13A677-136A-4801-92A8-C96BD95218E5}"/>
              </a:ext>
            </a:extLst>
          </p:cNvPr>
          <p:cNvSpPr/>
          <p:nvPr/>
        </p:nvSpPr>
        <p:spPr>
          <a:xfrm>
            <a:off x="2818021" y="2164466"/>
            <a:ext cx="8518967" cy="361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EB8CCFE-57C0-4581-BC9D-D043C44C1630}"/>
              </a:ext>
            </a:extLst>
          </p:cNvPr>
          <p:cNvSpPr txBox="1">
            <a:spLocks/>
          </p:cNvSpPr>
          <p:nvPr/>
        </p:nvSpPr>
        <p:spPr>
          <a:xfrm>
            <a:off x="2818021" y="1748977"/>
            <a:ext cx="938761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Transformada de distância e </a:t>
            </a:r>
            <a:r>
              <a:rPr lang="pt-BR" sz="2400" dirty="0" err="1"/>
              <a:t>Watershed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EDF4BB-F61E-40D5-B417-D82A7FCF7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7" t="8677" r="19557" b="2878"/>
          <a:stretch/>
        </p:blipFill>
        <p:spPr>
          <a:xfrm>
            <a:off x="2545824" y="2324240"/>
            <a:ext cx="2911975" cy="28791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91622B-F1E5-4F38-BE6A-95F3A0EA8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7" t="8535" r="19602" b="2222"/>
          <a:stretch/>
        </p:blipFill>
        <p:spPr>
          <a:xfrm>
            <a:off x="5700583" y="2324240"/>
            <a:ext cx="2911975" cy="29077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C8CBE5-C208-48AD-B0C9-6B72B4952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27" t="8154" r="19318" b="2223"/>
          <a:stretch/>
        </p:blipFill>
        <p:spPr>
          <a:xfrm>
            <a:off x="8855342" y="2324239"/>
            <a:ext cx="2915971" cy="290778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06C9A2C-DB49-4E12-B49B-146E3C94D8EB}"/>
              </a:ext>
            </a:extLst>
          </p:cNvPr>
          <p:cNvSpPr txBox="1">
            <a:spLocks/>
          </p:cNvSpPr>
          <p:nvPr/>
        </p:nvSpPr>
        <p:spPr>
          <a:xfrm>
            <a:off x="2354714" y="5234150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/>
              <a:t>DTS: 0.5 (277)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7365DA-A124-4FEA-AEC5-3252D8A9EEA8}"/>
              </a:ext>
            </a:extLst>
          </p:cNvPr>
          <p:cNvSpPr txBox="1">
            <a:spLocks/>
          </p:cNvSpPr>
          <p:nvPr/>
        </p:nvSpPr>
        <p:spPr>
          <a:xfrm>
            <a:off x="5509474" y="5232028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/>
              <a:t>DTS: 2 (172)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5672811-B0EE-4FDA-9806-1608969A4224}"/>
              </a:ext>
            </a:extLst>
          </p:cNvPr>
          <p:cNvSpPr txBox="1">
            <a:spLocks/>
          </p:cNvSpPr>
          <p:nvPr/>
        </p:nvSpPr>
        <p:spPr>
          <a:xfrm>
            <a:off x="8664233" y="5227323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/>
              <a:t>DTS: 3 (142)</a:t>
            </a:r>
          </a:p>
        </p:txBody>
      </p:sp>
    </p:spTree>
    <p:extLst>
      <p:ext uri="{BB962C8B-B14F-4D97-AF65-F5344CB8AC3E}">
        <p14:creationId xmlns:p14="http://schemas.microsoft.com/office/powerpoint/2010/main" val="355939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algn="r" rtl="0"/>
            <a:r>
              <a:rPr lang="pt-BR" dirty="0"/>
              <a:t>Estratégia de Visualização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3110091" y="114194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D789740-64BA-4641-AE50-0E61172AADF9}"/>
              </a:ext>
            </a:extLst>
          </p:cNvPr>
          <p:cNvSpPr/>
          <p:nvPr/>
        </p:nvSpPr>
        <p:spPr>
          <a:xfrm>
            <a:off x="420000" y="432000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37606D4F-2A2E-4CFA-A2D0-9ACCBA29730D}"/>
              </a:ext>
            </a:extLst>
          </p:cNvPr>
          <p:cNvSpPr txBox="1">
            <a:spLocks/>
          </p:cNvSpPr>
          <p:nvPr/>
        </p:nvSpPr>
        <p:spPr>
          <a:xfrm>
            <a:off x="1078415" y="1803632"/>
            <a:ext cx="2031676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Design Simples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1CE7E7F-EA7B-40B0-9540-84ACC8575264}"/>
              </a:ext>
            </a:extLst>
          </p:cNvPr>
          <p:cNvSpPr/>
          <p:nvPr/>
        </p:nvSpPr>
        <p:spPr>
          <a:xfrm>
            <a:off x="814114" y="916093"/>
            <a:ext cx="1022812" cy="688664"/>
          </a:xfrm>
          <a:prstGeom prst="roundRect">
            <a:avLst>
              <a:gd name="adj" fmla="val 610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0213741-405B-42E0-9411-4530B8CE3333}"/>
              </a:ext>
            </a:extLst>
          </p:cNvPr>
          <p:cNvSpPr/>
          <p:nvPr/>
        </p:nvSpPr>
        <p:spPr>
          <a:xfrm>
            <a:off x="1125031" y="984220"/>
            <a:ext cx="643846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A125FFB-033A-4ED8-AE99-3FF71A0191C1}"/>
              </a:ext>
            </a:extLst>
          </p:cNvPr>
          <p:cNvSpPr/>
          <p:nvPr/>
        </p:nvSpPr>
        <p:spPr>
          <a:xfrm>
            <a:off x="876822" y="984220"/>
            <a:ext cx="20094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4D5E6D-FDF6-4141-9C70-32279385A1DC}"/>
              </a:ext>
            </a:extLst>
          </p:cNvPr>
          <p:cNvSpPr/>
          <p:nvPr/>
        </p:nvSpPr>
        <p:spPr>
          <a:xfrm>
            <a:off x="1099197" y="984220"/>
            <a:ext cx="68007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38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algn="r" rtl="0"/>
            <a:r>
              <a:rPr lang="pt-BR" dirty="0"/>
              <a:t>Estratégia de Visualização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3110091" y="114194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D789740-64BA-4641-AE50-0E61172AADF9}"/>
              </a:ext>
            </a:extLst>
          </p:cNvPr>
          <p:cNvSpPr/>
          <p:nvPr/>
        </p:nvSpPr>
        <p:spPr>
          <a:xfrm>
            <a:off x="420000" y="432000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37606D4F-2A2E-4CFA-A2D0-9ACCBA29730D}"/>
              </a:ext>
            </a:extLst>
          </p:cNvPr>
          <p:cNvSpPr txBox="1">
            <a:spLocks/>
          </p:cNvSpPr>
          <p:nvPr/>
        </p:nvSpPr>
        <p:spPr>
          <a:xfrm>
            <a:off x="1078415" y="1803632"/>
            <a:ext cx="2031676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Design Simples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1CE7E7F-EA7B-40B0-9540-84ACC8575264}"/>
              </a:ext>
            </a:extLst>
          </p:cNvPr>
          <p:cNvSpPr/>
          <p:nvPr/>
        </p:nvSpPr>
        <p:spPr>
          <a:xfrm>
            <a:off x="814114" y="916093"/>
            <a:ext cx="1022812" cy="688664"/>
          </a:xfrm>
          <a:prstGeom prst="roundRect">
            <a:avLst>
              <a:gd name="adj" fmla="val 610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0213741-405B-42E0-9411-4530B8CE3333}"/>
              </a:ext>
            </a:extLst>
          </p:cNvPr>
          <p:cNvSpPr/>
          <p:nvPr/>
        </p:nvSpPr>
        <p:spPr>
          <a:xfrm>
            <a:off x="1125031" y="984220"/>
            <a:ext cx="643846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A125FFB-033A-4ED8-AE99-3FF71A0191C1}"/>
              </a:ext>
            </a:extLst>
          </p:cNvPr>
          <p:cNvSpPr/>
          <p:nvPr/>
        </p:nvSpPr>
        <p:spPr>
          <a:xfrm>
            <a:off x="876822" y="984220"/>
            <a:ext cx="20094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4D5E6D-FDF6-4141-9C70-32279385A1DC}"/>
              </a:ext>
            </a:extLst>
          </p:cNvPr>
          <p:cNvSpPr/>
          <p:nvPr/>
        </p:nvSpPr>
        <p:spPr>
          <a:xfrm>
            <a:off x="1099197" y="984220"/>
            <a:ext cx="68007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4F6692-6DCB-4721-9F54-86BFA46FF322}"/>
              </a:ext>
            </a:extLst>
          </p:cNvPr>
          <p:cNvSpPr/>
          <p:nvPr/>
        </p:nvSpPr>
        <p:spPr>
          <a:xfrm>
            <a:off x="420000" y="2467096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B82E4B21-F180-4B2D-9D25-C9D205C53321}"/>
              </a:ext>
            </a:extLst>
          </p:cNvPr>
          <p:cNvSpPr txBox="1">
            <a:spLocks/>
          </p:cNvSpPr>
          <p:nvPr/>
        </p:nvSpPr>
        <p:spPr>
          <a:xfrm>
            <a:off x="1078415" y="3838728"/>
            <a:ext cx="2031676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Menu Sequencial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F6DE345-2072-4AAE-A6C3-51E67FEFBFCE}"/>
              </a:ext>
            </a:extLst>
          </p:cNvPr>
          <p:cNvSpPr/>
          <p:nvPr/>
        </p:nvSpPr>
        <p:spPr>
          <a:xfrm>
            <a:off x="991299" y="2669144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CDB867-06BC-4A39-B416-C49380937616}"/>
              </a:ext>
            </a:extLst>
          </p:cNvPr>
          <p:cNvSpPr/>
          <p:nvPr/>
        </p:nvSpPr>
        <p:spPr>
          <a:xfrm>
            <a:off x="992969" y="3083898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137386E-7229-4C91-8F1B-E7EB89A90B19}"/>
              </a:ext>
            </a:extLst>
          </p:cNvPr>
          <p:cNvSpPr/>
          <p:nvPr/>
        </p:nvSpPr>
        <p:spPr>
          <a:xfrm>
            <a:off x="991298" y="3498652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06DC621-7925-4ABE-AEAC-8CD54A18DEFE}"/>
              </a:ext>
            </a:extLst>
          </p:cNvPr>
          <p:cNvSpPr/>
          <p:nvPr/>
        </p:nvSpPr>
        <p:spPr>
          <a:xfrm>
            <a:off x="1212920" y="2866788"/>
            <a:ext cx="226312" cy="292500"/>
          </a:xfrm>
          <a:prstGeom prst="downArrow">
            <a:avLst/>
          </a:prstGeom>
          <a:solidFill>
            <a:srgbClr val="3EB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834659EB-7CE7-438C-AB24-FF11FAB74FD1}"/>
              </a:ext>
            </a:extLst>
          </p:cNvPr>
          <p:cNvSpPr/>
          <p:nvPr/>
        </p:nvSpPr>
        <p:spPr>
          <a:xfrm>
            <a:off x="1220642" y="3320668"/>
            <a:ext cx="226312" cy="292500"/>
          </a:xfrm>
          <a:prstGeom prst="downArrow">
            <a:avLst/>
          </a:prstGeom>
          <a:solidFill>
            <a:srgbClr val="3EB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260873-6098-46D8-9954-4FC69E0C78AE}"/>
              </a:ext>
            </a:extLst>
          </p:cNvPr>
          <p:cNvSpPr/>
          <p:nvPr/>
        </p:nvSpPr>
        <p:spPr>
          <a:xfrm>
            <a:off x="3179618" y="1729129"/>
            <a:ext cx="1313005" cy="3248116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99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algn="r" rtl="0"/>
            <a:r>
              <a:rPr lang="pt-BR" dirty="0"/>
              <a:t>Estratégia de Visualização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3110091" y="114194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D789740-64BA-4641-AE50-0E61172AADF9}"/>
              </a:ext>
            </a:extLst>
          </p:cNvPr>
          <p:cNvSpPr/>
          <p:nvPr/>
        </p:nvSpPr>
        <p:spPr>
          <a:xfrm>
            <a:off x="420000" y="432000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37606D4F-2A2E-4CFA-A2D0-9ACCBA29730D}"/>
              </a:ext>
            </a:extLst>
          </p:cNvPr>
          <p:cNvSpPr txBox="1">
            <a:spLocks/>
          </p:cNvSpPr>
          <p:nvPr/>
        </p:nvSpPr>
        <p:spPr>
          <a:xfrm>
            <a:off x="1078415" y="1803632"/>
            <a:ext cx="2031676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Design Simples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1CE7E7F-EA7B-40B0-9540-84ACC8575264}"/>
              </a:ext>
            </a:extLst>
          </p:cNvPr>
          <p:cNvSpPr/>
          <p:nvPr/>
        </p:nvSpPr>
        <p:spPr>
          <a:xfrm>
            <a:off x="814114" y="916093"/>
            <a:ext cx="1022812" cy="688664"/>
          </a:xfrm>
          <a:prstGeom prst="roundRect">
            <a:avLst>
              <a:gd name="adj" fmla="val 610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0213741-405B-42E0-9411-4530B8CE3333}"/>
              </a:ext>
            </a:extLst>
          </p:cNvPr>
          <p:cNvSpPr/>
          <p:nvPr/>
        </p:nvSpPr>
        <p:spPr>
          <a:xfrm>
            <a:off x="1125031" y="984220"/>
            <a:ext cx="643846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A125FFB-033A-4ED8-AE99-3FF71A0191C1}"/>
              </a:ext>
            </a:extLst>
          </p:cNvPr>
          <p:cNvSpPr/>
          <p:nvPr/>
        </p:nvSpPr>
        <p:spPr>
          <a:xfrm>
            <a:off x="876822" y="984220"/>
            <a:ext cx="20094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4D5E6D-FDF6-4141-9C70-32279385A1DC}"/>
              </a:ext>
            </a:extLst>
          </p:cNvPr>
          <p:cNvSpPr/>
          <p:nvPr/>
        </p:nvSpPr>
        <p:spPr>
          <a:xfrm>
            <a:off x="1099197" y="984220"/>
            <a:ext cx="680071" cy="543244"/>
          </a:xfrm>
          <a:prstGeom prst="roundRect">
            <a:avLst>
              <a:gd name="adj" fmla="val 610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4F6692-6DCB-4721-9F54-86BFA46FF322}"/>
              </a:ext>
            </a:extLst>
          </p:cNvPr>
          <p:cNvSpPr/>
          <p:nvPr/>
        </p:nvSpPr>
        <p:spPr>
          <a:xfrm>
            <a:off x="420000" y="2467096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B82E4B21-F180-4B2D-9D25-C9D205C53321}"/>
              </a:ext>
            </a:extLst>
          </p:cNvPr>
          <p:cNvSpPr txBox="1">
            <a:spLocks/>
          </p:cNvSpPr>
          <p:nvPr/>
        </p:nvSpPr>
        <p:spPr>
          <a:xfrm>
            <a:off x="1078415" y="3838728"/>
            <a:ext cx="2031676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Menu Sequencial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F6DE345-2072-4AAE-A6C3-51E67FEFBFCE}"/>
              </a:ext>
            </a:extLst>
          </p:cNvPr>
          <p:cNvSpPr/>
          <p:nvPr/>
        </p:nvSpPr>
        <p:spPr>
          <a:xfrm>
            <a:off x="991299" y="2669144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CDB867-06BC-4A39-B416-C49380937616}"/>
              </a:ext>
            </a:extLst>
          </p:cNvPr>
          <p:cNvSpPr/>
          <p:nvPr/>
        </p:nvSpPr>
        <p:spPr>
          <a:xfrm>
            <a:off x="992969" y="3083898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137386E-7229-4C91-8F1B-E7EB89A90B19}"/>
              </a:ext>
            </a:extLst>
          </p:cNvPr>
          <p:cNvSpPr/>
          <p:nvPr/>
        </p:nvSpPr>
        <p:spPr>
          <a:xfrm>
            <a:off x="991298" y="3498652"/>
            <a:ext cx="661033" cy="286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06DC621-7925-4ABE-AEAC-8CD54A18DEFE}"/>
              </a:ext>
            </a:extLst>
          </p:cNvPr>
          <p:cNvSpPr/>
          <p:nvPr/>
        </p:nvSpPr>
        <p:spPr>
          <a:xfrm>
            <a:off x="1212920" y="2866788"/>
            <a:ext cx="226312" cy="292500"/>
          </a:xfrm>
          <a:prstGeom prst="downArrow">
            <a:avLst/>
          </a:prstGeom>
          <a:solidFill>
            <a:srgbClr val="3EB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834659EB-7CE7-438C-AB24-FF11FAB74FD1}"/>
              </a:ext>
            </a:extLst>
          </p:cNvPr>
          <p:cNvSpPr/>
          <p:nvPr/>
        </p:nvSpPr>
        <p:spPr>
          <a:xfrm>
            <a:off x="1220642" y="3320668"/>
            <a:ext cx="226312" cy="292500"/>
          </a:xfrm>
          <a:prstGeom prst="downArrow">
            <a:avLst/>
          </a:prstGeom>
          <a:solidFill>
            <a:srgbClr val="3EB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0F67C9B-1820-4516-B86F-5AFA35DB59D8}"/>
              </a:ext>
            </a:extLst>
          </p:cNvPr>
          <p:cNvSpPr/>
          <p:nvPr/>
        </p:nvSpPr>
        <p:spPr>
          <a:xfrm>
            <a:off x="420000" y="4493807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D9D4D5D1-51E0-494A-9FA1-D2BB8373A429}"/>
              </a:ext>
            </a:extLst>
          </p:cNvPr>
          <p:cNvSpPr txBox="1">
            <a:spLocks/>
          </p:cNvSpPr>
          <p:nvPr/>
        </p:nvSpPr>
        <p:spPr>
          <a:xfrm>
            <a:off x="1078415" y="5787924"/>
            <a:ext cx="1571570" cy="504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latin typeface="+mj-lt"/>
              </a:rPr>
              <a:t>Manipulação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DA9D6E5-E8A6-4009-ABB1-62DE65C5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9" y="4847005"/>
            <a:ext cx="853514" cy="85351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D8F8DC0-CF34-490F-8AED-F16B24F6357B}"/>
              </a:ext>
            </a:extLst>
          </p:cNvPr>
          <p:cNvSpPr/>
          <p:nvPr/>
        </p:nvSpPr>
        <p:spPr>
          <a:xfrm>
            <a:off x="3016554" y="1054845"/>
            <a:ext cx="784000" cy="43200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6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rtl="0"/>
            <a:r>
              <a:rPr lang="pt-BR" dirty="0"/>
              <a:t>Estratégia de Interação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454954" y="138989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0" name="Elipse 49">
            <a:extLst>
              <a:ext uri="{FF2B5EF4-FFF2-40B4-BE49-F238E27FC236}">
                <a16:creationId xmlns:a16="http://schemas.microsoft.com/office/drawing/2014/main" id="{57B15B23-9044-4485-ADED-216E339EAFE1}"/>
              </a:ext>
            </a:extLst>
          </p:cNvPr>
          <p:cNvSpPr/>
          <p:nvPr/>
        </p:nvSpPr>
        <p:spPr>
          <a:xfrm>
            <a:off x="9036764" y="373117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spaço Reservado para Texto 9">
            <a:extLst>
              <a:ext uri="{FF2B5EF4-FFF2-40B4-BE49-F238E27FC236}">
                <a16:creationId xmlns:a16="http://schemas.microsoft.com/office/drawing/2014/main" id="{4C3BC840-240D-4523-AFF3-6C856CABA73C}"/>
              </a:ext>
            </a:extLst>
          </p:cNvPr>
          <p:cNvSpPr txBox="1">
            <a:spLocks/>
          </p:cNvSpPr>
          <p:nvPr/>
        </p:nvSpPr>
        <p:spPr>
          <a:xfrm>
            <a:off x="9695179" y="1715040"/>
            <a:ext cx="2451791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Feedback de Espera</a:t>
            </a:r>
          </a:p>
        </p:txBody>
      </p:sp>
      <p:pic>
        <p:nvPicPr>
          <p:cNvPr id="52" name="Picture 2" descr="Resultado de imagem para hourglass png icon">
            <a:extLst>
              <a:ext uri="{FF2B5EF4-FFF2-40B4-BE49-F238E27FC236}">
                <a16:creationId xmlns:a16="http://schemas.microsoft.com/office/drawing/2014/main" id="{535A2DA3-8F6A-4D7E-82B9-1F586DBC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13" y="669692"/>
            <a:ext cx="1014147" cy="101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4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rtl="0"/>
            <a:r>
              <a:rPr lang="pt-BR" dirty="0"/>
              <a:t>Estratégia de Interação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454954" y="138989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6FBB7D-17D3-4309-9CAF-908C26930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0"/>
          <a:stretch/>
        </p:blipFill>
        <p:spPr>
          <a:xfrm>
            <a:off x="454955" y="1389893"/>
            <a:ext cx="8242459" cy="488758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7C73D41-499F-4ADD-A13A-2A5E820DDA40}"/>
              </a:ext>
            </a:extLst>
          </p:cNvPr>
          <p:cNvSpPr/>
          <p:nvPr/>
        </p:nvSpPr>
        <p:spPr>
          <a:xfrm>
            <a:off x="678812" y="5468107"/>
            <a:ext cx="1035687" cy="68708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DFF5A7D-DFAD-449F-947D-07C3C8D72ED4}"/>
              </a:ext>
            </a:extLst>
          </p:cNvPr>
          <p:cNvSpPr/>
          <p:nvPr/>
        </p:nvSpPr>
        <p:spPr>
          <a:xfrm>
            <a:off x="9036764" y="2452080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spaço Reservado para Texto 9">
            <a:extLst>
              <a:ext uri="{FF2B5EF4-FFF2-40B4-BE49-F238E27FC236}">
                <a16:creationId xmlns:a16="http://schemas.microsoft.com/office/drawing/2014/main" id="{822A71EF-FB0C-4BE6-961E-9E895322FFAB}"/>
              </a:ext>
            </a:extLst>
          </p:cNvPr>
          <p:cNvSpPr txBox="1">
            <a:spLocks/>
          </p:cNvSpPr>
          <p:nvPr/>
        </p:nvSpPr>
        <p:spPr>
          <a:xfrm>
            <a:off x="9695179" y="3823712"/>
            <a:ext cx="1641715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>
                <a:latin typeface="+mj-lt"/>
              </a:rPr>
              <a:t>Toggle</a:t>
            </a:r>
            <a:r>
              <a:rPr lang="pt-BR" dirty="0">
                <a:latin typeface="+mj-lt"/>
              </a:rPr>
              <a:t> Menu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813F0AC-F059-4A9F-A802-3E41BA53D2DB}"/>
              </a:ext>
            </a:extLst>
          </p:cNvPr>
          <p:cNvSpPr/>
          <p:nvPr/>
        </p:nvSpPr>
        <p:spPr>
          <a:xfrm>
            <a:off x="9456213" y="2832857"/>
            <a:ext cx="964734" cy="251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15ABC00-C2F8-40E2-8F54-8F195A2000D7}"/>
              </a:ext>
            </a:extLst>
          </p:cNvPr>
          <p:cNvSpPr/>
          <p:nvPr/>
        </p:nvSpPr>
        <p:spPr>
          <a:xfrm>
            <a:off x="9456213" y="3162023"/>
            <a:ext cx="964734" cy="2517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DF59D07-6D51-4945-ABBB-5BD6A5D08156}"/>
              </a:ext>
            </a:extLst>
          </p:cNvPr>
          <p:cNvSpPr/>
          <p:nvPr/>
        </p:nvSpPr>
        <p:spPr>
          <a:xfrm>
            <a:off x="9456213" y="3489815"/>
            <a:ext cx="964734" cy="251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71686A6-0FFD-4A0D-998D-8E87861D7B25}"/>
              </a:ext>
            </a:extLst>
          </p:cNvPr>
          <p:cNvSpPr/>
          <p:nvPr/>
        </p:nvSpPr>
        <p:spPr>
          <a:xfrm>
            <a:off x="9036764" y="373117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DA1586FC-D51D-483B-9246-69314E709C1C}"/>
              </a:ext>
            </a:extLst>
          </p:cNvPr>
          <p:cNvSpPr txBox="1">
            <a:spLocks/>
          </p:cNvSpPr>
          <p:nvPr/>
        </p:nvSpPr>
        <p:spPr>
          <a:xfrm>
            <a:off x="9695179" y="1715040"/>
            <a:ext cx="2451791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Feedback de Espera</a:t>
            </a:r>
          </a:p>
        </p:txBody>
      </p:sp>
      <p:pic>
        <p:nvPicPr>
          <p:cNvPr id="49" name="Picture 2" descr="Resultado de imagem para hourglass png icon">
            <a:extLst>
              <a:ext uri="{FF2B5EF4-FFF2-40B4-BE49-F238E27FC236}">
                <a16:creationId xmlns:a16="http://schemas.microsoft.com/office/drawing/2014/main" id="{DC572161-3912-4349-B1D2-C67BA25F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13" y="669692"/>
            <a:ext cx="1014147" cy="101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66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E1EA884-DFF7-4F00-A95D-B2A41B07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1"/>
          <a:stretch/>
        </p:blipFill>
        <p:spPr>
          <a:xfrm>
            <a:off x="454954" y="1389893"/>
            <a:ext cx="8242460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5E74CE1-E29D-41F0-9D8C-25BE87134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3"/>
          <a:stretch/>
        </p:blipFill>
        <p:spPr>
          <a:xfrm>
            <a:off x="454953" y="1388172"/>
            <a:ext cx="8242459" cy="4879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8392B90-F282-40BD-A389-6925E9E78FC2}"/>
              </a:ext>
            </a:extLst>
          </p:cNvPr>
          <p:cNvSpPr/>
          <p:nvPr/>
        </p:nvSpPr>
        <p:spPr>
          <a:xfrm>
            <a:off x="9036764" y="4410413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Espaço Reservado para Imagem 94" descr="folhagem">
            <a:extLst>
              <a:ext uri="{FF2B5EF4-FFF2-40B4-BE49-F238E27FC236}">
                <a16:creationId xmlns:a16="http://schemas.microsoft.com/office/drawing/2014/main" id="{ABA05860-EFB5-45A0-8D80-F96ECB94F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79485" y="4777753"/>
            <a:ext cx="854075" cy="854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0" y="432000"/>
            <a:ext cx="11512530" cy="432000"/>
          </a:xfrm>
        </p:spPr>
        <p:txBody>
          <a:bodyPr rtlCol="0"/>
          <a:lstStyle/>
          <a:p>
            <a:pPr rtl="0"/>
            <a:r>
              <a:rPr lang="pt-BR" dirty="0"/>
              <a:t>Estratégia de Interação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8E7C4676-C755-496C-B172-BDE027C70397}"/>
              </a:ext>
            </a:extLst>
          </p:cNvPr>
          <p:cNvSpPr txBox="1">
            <a:spLocks/>
          </p:cNvSpPr>
          <p:nvPr/>
        </p:nvSpPr>
        <p:spPr>
          <a:xfrm>
            <a:off x="9695179" y="5763637"/>
            <a:ext cx="1758003" cy="504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latin typeface="+mj-lt"/>
              </a:rPr>
              <a:t>Transparência</a:t>
            </a:r>
          </a:p>
        </p:txBody>
      </p:sp>
      <p:pic>
        <p:nvPicPr>
          <p:cNvPr id="36" name="Espaço Reservado para Imagem 94" descr="folhagem">
            <a:extLst>
              <a:ext uri="{FF2B5EF4-FFF2-40B4-BE49-F238E27FC236}">
                <a16:creationId xmlns:a16="http://schemas.microsoft.com/office/drawing/2014/main" id="{C7857DAC-34DB-4E8C-A031-78FDDED3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83476" y="4691455"/>
            <a:ext cx="854075" cy="854075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9643159-54EB-4E42-A6AA-83830DA522E0}"/>
              </a:ext>
            </a:extLst>
          </p:cNvPr>
          <p:cNvSpPr/>
          <p:nvPr/>
        </p:nvSpPr>
        <p:spPr>
          <a:xfrm>
            <a:off x="561109" y="5330537"/>
            <a:ext cx="1246909" cy="14796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637600A-4BCB-4D2A-BDD1-0EB0FCF6C03C}"/>
              </a:ext>
            </a:extLst>
          </p:cNvPr>
          <p:cNvSpPr/>
          <p:nvPr/>
        </p:nvSpPr>
        <p:spPr>
          <a:xfrm>
            <a:off x="9036764" y="2452080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EFBCFC81-D6E6-4EEA-9EAD-3CE487180EFD}"/>
              </a:ext>
            </a:extLst>
          </p:cNvPr>
          <p:cNvSpPr txBox="1">
            <a:spLocks/>
          </p:cNvSpPr>
          <p:nvPr/>
        </p:nvSpPr>
        <p:spPr>
          <a:xfrm>
            <a:off x="9695179" y="3823712"/>
            <a:ext cx="1641715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>
                <a:latin typeface="+mj-lt"/>
              </a:rPr>
              <a:t>Toggle</a:t>
            </a:r>
            <a:r>
              <a:rPr lang="pt-BR" dirty="0">
                <a:latin typeface="+mj-lt"/>
              </a:rPr>
              <a:t> Menu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FFB7039-A04A-4AA6-A75E-9D18FEFEBF3B}"/>
              </a:ext>
            </a:extLst>
          </p:cNvPr>
          <p:cNvSpPr/>
          <p:nvPr/>
        </p:nvSpPr>
        <p:spPr>
          <a:xfrm>
            <a:off x="9456213" y="2832857"/>
            <a:ext cx="964734" cy="251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086FDD-67BA-4033-9EC6-7002D9C82D1E}"/>
              </a:ext>
            </a:extLst>
          </p:cNvPr>
          <p:cNvSpPr/>
          <p:nvPr/>
        </p:nvSpPr>
        <p:spPr>
          <a:xfrm>
            <a:off x="9456213" y="3162023"/>
            <a:ext cx="964734" cy="2517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99F93EE-4AFE-47E4-8B0C-677F968A6EE9}"/>
              </a:ext>
            </a:extLst>
          </p:cNvPr>
          <p:cNvSpPr/>
          <p:nvPr/>
        </p:nvSpPr>
        <p:spPr>
          <a:xfrm>
            <a:off x="9456213" y="3489815"/>
            <a:ext cx="964734" cy="251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F4D9D7E-4E89-4675-A5B8-BA0138648DC8}"/>
              </a:ext>
            </a:extLst>
          </p:cNvPr>
          <p:cNvSpPr/>
          <p:nvPr/>
        </p:nvSpPr>
        <p:spPr>
          <a:xfrm>
            <a:off x="9036764" y="373117"/>
            <a:ext cx="1803633" cy="1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0A50D500-8A4F-4879-8328-1A09B857B7FA}"/>
              </a:ext>
            </a:extLst>
          </p:cNvPr>
          <p:cNvSpPr txBox="1">
            <a:spLocks/>
          </p:cNvSpPr>
          <p:nvPr/>
        </p:nvSpPr>
        <p:spPr>
          <a:xfrm>
            <a:off x="9695179" y="1715040"/>
            <a:ext cx="2451791" cy="432001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+mj-lt"/>
              </a:rPr>
              <a:t>Feedback de Espera</a:t>
            </a:r>
          </a:p>
        </p:txBody>
      </p:sp>
      <p:pic>
        <p:nvPicPr>
          <p:cNvPr id="4098" name="Picture 2" descr="Resultado de imagem para hourglass png icon">
            <a:extLst>
              <a:ext uri="{FF2B5EF4-FFF2-40B4-BE49-F238E27FC236}">
                <a16:creationId xmlns:a16="http://schemas.microsoft.com/office/drawing/2014/main" id="{5622F481-4B14-42A0-9574-2F00835A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13" y="669692"/>
            <a:ext cx="1014147" cy="101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6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Conclusões e Próximos Passos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3883138"/>
          </a:xfrm>
        </p:spPr>
        <p:txBody>
          <a:bodyPr rtlCol="0"/>
          <a:lstStyle/>
          <a:p>
            <a:pPr rtl="0"/>
            <a:r>
              <a:rPr lang="pt-BR" dirty="0"/>
              <a:t>Melhoria no processo ao dar o poder de decisão para o usuário do sistema</a:t>
            </a:r>
          </a:p>
          <a:p>
            <a:pPr rtl="0"/>
            <a:r>
              <a:rPr lang="pt-BR" dirty="0"/>
              <a:t>Protótipo inicial, integração com outras técnicas</a:t>
            </a:r>
          </a:p>
          <a:p>
            <a:pPr rtl="0"/>
            <a:r>
              <a:rPr lang="pt-BR" dirty="0"/>
              <a:t>Banco de dados de imagens anotadas</a:t>
            </a:r>
          </a:p>
          <a:p>
            <a:pPr rtl="0"/>
            <a:r>
              <a:rPr lang="pt-BR" dirty="0"/>
              <a:t>Calcular métricas a fim de melhor comparação com outras soluções encontradas na literatura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555F0A4-F11A-4836-89C8-130B536EF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Resultado de imagem para aerial image crop">
            <a:extLst>
              <a:ext uri="{FF2B5EF4-FFF2-40B4-BE49-F238E27FC236}">
                <a16:creationId xmlns:a16="http://schemas.microsoft.com/office/drawing/2014/main" id="{FABC750C-4ED8-4501-91A8-F319CE476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/>
          <a:stretch/>
        </p:blipFill>
        <p:spPr bwMode="auto">
          <a:xfrm>
            <a:off x="84000" y="84657"/>
            <a:ext cx="6012000" cy="343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Espaço Reservado para Imagem 36">
            <a:extLst>
              <a:ext uri="{FF2B5EF4-FFF2-40B4-BE49-F238E27FC236}">
                <a16:creationId xmlns:a16="http://schemas.microsoft.com/office/drawing/2014/main" id="{5A4F5B89-E6F4-4341-A14D-E7F3459AC2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133" b="8133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/>
              <a:t>Obrigado</a:t>
            </a:r>
            <a:endParaRPr lang="pt-BR" dirty="0"/>
          </a:p>
        </p:txBody>
      </p:sp>
      <p:cxnSp>
        <p:nvCxnSpPr>
          <p:cNvPr id="5" name="Conector reto 4" descr="Linha divisó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85D58CA0-AFF1-4A94-B8E6-8F603F3C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82" y="2515000"/>
            <a:ext cx="933742" cy="933125"/>
          </a:xfrm>
          <a:prstGeom prst="rect">
            <a:avLst/>
          </a:prstGeom>
          <a:blipFill dpi="0" rotWithShape="1">
            <a:blip r:embed="rId4">
              <a:alphaModFix amt="84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3141D0BD-095D-4FD5-99DD-F4E1767106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286" r="16286"/>
          <a:stretch>
            <a:fillRect/>
          </a:stretch>
        </p:blipFill>
        <p:spPr/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28773EC0-916B-4ADD-B4BA-16FC94EA4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90863"/>
            <a:ext cx="6009287" cy="3580232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pt-BR" dirty="0"/>
              <a:t>Introdução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Motivação Homem + Máquina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Revisão da Literatura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Estratégia de Processamento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Estratégia de Visualização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Estratégia de Interação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Conclusão e Trabalhos Futuros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dirty="0"/>
              <a:t>Apresentação do Software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BAE06-E8BD-433D-88E1-9BF3BBB930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9D128D0-B0A4-4F2F-B582-B8AAF0A4F9B7}"/>
              </a:ext>
            </a:extLst>
          </p:cNvPr>
          <p:cNvSpPr txBox="1">
            <a:spLocks/>
          </p:cNvSpPr>
          <p:nvPr/>
        </p:nvSpPr>
        <p:spPr>
          <a:xfrm>
            <a:off x="6352224" y="1866814"/>
            <a:ext cx="54968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89365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Resultado de imagem para drone png icon">
            <a:extLst>
              <a:ext uri="{FF2B5EF4-FFF2-40B4-BE49-F238E27FC236}">
                <a16:creationId xmlns:a16="http://schemas.microsoft.com/office/drawing/2014/main" id="{09E896FE-E0D8-4809-9822-20B3984B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591" y="2379866"/>
            <a:ext cx="986367" cy="9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Estimativas de inventário de plantações</a:t>
            </a:r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Planejamento de safras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Preparação para produção em períodos específicos</a:t>
            </a:r>
          </a:p>
        </p:txBody>
      </p: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impostos</a:t>
            </a:r>
          </a:p>
        </p:txBody>
      </p:sp>
      <p:cxnSp>
        <p:nvCxnSpPr>
          <p:cNvPr id="78" name="Conector reto 77" descr="Terceira linha divisória no slide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/>
              <a:t>Controle de pestes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Caso de perda de árvores</a:t>
            </a:r>
          </a:p>
        </p:txBody>
      </p:sp>
      <p:cxnSp>
        <p:nvCxnSpPr>
          <p:cNvPr id="79" name="Conector reto 78" descr="Quarta linha divisória no slide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Imagens UAV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/>
          <a:p>
            <a:r>
              <a:rPr lang="pt-BR" dirty="0"/>
              <a:t>Monitoramento para as áreas da agricultura e da ecologia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23" name="Espaço Reservado para Imagem 94" descr="folhagem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1984" y="2349018"/>
            <a:ext cx="854075" cy="854075"/>
          </a:xfrm>
          <a:prstGeom prst="rect">
            <a:avLst/>
          </a:prstGeom>
        </p:spPr>
      </p:pic>
      <p:pic>
        <p:nvPicPr>
          <p:cNvPr id="26" name="Espaço Reservado para Imagem 96" descr="maçã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79331" y="2364374"/>
            <a:ext cx="854075" cy="854075"/>
          </a:xfr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19133631-A02E-4EC6-9252-158D5EB6DF0E}"/>
              </a:ext>
            </a:extLst>
          </p:cNvPr>
          <p:cNvSpPr txBox="1">
            <a:spLocks/>
          </p:cNvSpPr>
          <p:nvPr/>
        </p:nvSpPr>
        <p:spPr>
          <a:xfrm>
            <a:off x="431800" y="525053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Introdução</a:t>
            </a:r>
          </a:p>
        </p:txBody>
      </p:sp>
      <p:pic>
        <p:nvPicPr>
          <p:cNvPr id="33" name="Picture 4" descr="Resultado de imagem para bug png icon">
            <a:extLst>
              <a:ext uri="{FF2B5EF4-FFF2-40B4-BE49-F238E27FC236}">
                <a16:creationId xmlns:a16="http://schemas.microsoft.com/office/drawing/2014/main" id="{B53FE331-E8FF-435B-90D4-7EBC5FAC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07" y="2449229"/>
            <a:ext cx="685162" cy="7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99F6716B-A78E-4577-8223-5E9C149F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27" y="2295201"/>
            <a:ext cx="932745" cy="9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Motivação: Homem + Máquina</a:t>
            </a:r>
          </a:p>
        </p:txBody>
      </p:sp>
      <p:pic>
        <p:nvPicPr>
          <p:cNvPr id="93" name="Espaço Reservado para Imagem 92" descr="lupa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94074" y="2358091"/>
            <a:ext cx="854075" cy="854075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Visão computacional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r>
              <a:rPr lang="pt-BR" dirty="0"/>
              <a:t>Técnicas de segmentação e processamento de imagens</a:t>
            </a:r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Desafios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r>
              <a:rPr lang="pt-BR" dirty="0"/>
              <a:t>Imagens ruidosas</a:t>
            </a:r>
          </a:p>
          <a:p>
            <a:r>
              <a:rPr lang="pt-BR" dirty="0"/>
              <a:t>Árvores próximas</a:t>
            </a:r>
          </a:p>
        </p:txBody>
      </p: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Objetivos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Automatizar contagem de árvores</a:t>
            </a:r>
          </a:p>
          <a:p>
            <a:pPr rtl="0"/>
            <a:r>
              <a:rPr lang="pt-BR" dirty="0"/>
              <a:t>Analisar benefícios da intervenção humana</a:t>
            </a:r>
          </a:p>
        </p:txBody>
      </p:sp>
      <p:pic>
        <p:nvPicPr>
          <p:cNvPr id="12" name="Espaço Reservado para Imagem 11" descr="imagem aérea de árvores, floresta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93" r="93"/>
          <a:stretch>
            <a:fillRect/>
          </a:stretch>
        </p:blipFill>
        <p:spPr/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2050" name="Picture 2" descr="Resultado de imagem para camera png icon">
            <a:extLst>
              <a:ext uri="{FF2B5EF4-FFF2-40B4-BE49-F238E27FC236}">
                <a16:creationId xmlns:a16="http://schemas.microsoft.com/office/drawing/2014/main" id="{C19E373C-D81C-4FC2-BB51-C4C4380B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85" y="2342861"/>
            <a:ext cx="869305" cy="8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Espaço Reservado para Imagem 158" descr="Cacto">
            <a:extLst>
              <a:ext uri="{FF2B5EF4-FFF2-40B4-BE49-F238E27FC236}">
                <a16:creationId xmlns:a16="http://schemas.microsoft.com/office/drawing/2014/main" id="{BB164EBE-1C5C-4B0E-A563-51E257AD68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16510" y="2348225"/>
            <a:ext cx="944268" cy="9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da literatura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>
          <a:xfrm>
            <a:off x="11579500" y="6273940"/>
            <a:ext cx="432000" cy="432000"/>
          </a:xfrm>
        </p:spPr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>
          <a:xfrm>
            <a:off x="8182103" y="1852282"/>
            <a:ext cx="3591891" cy="41233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Imagens UAV de palmeiras de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Tarawa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, Kiribati (sul do Pacífico)</a:t>
            </a:r>
          </a:p>
          <a:p>
            <a:pPr marL="0" indent="0" algn="ctr">
              <a:buNone/>
            </a:pPr>
            <a:r>
              <a:rPr lang="en-US" sz="1600" dirty="0" err="1"/>
              <a:t>Classificação</a:t>
            </a:r>
            <a:r>
              <a:rPr lang="en-US" sz="1600" dirty="0"/>
              <a:t> </a:t>
            </a:r>
            <a:r>
              <a:rPr lang="en-US" sz="1600" dirty="0" err="1"/>
              <a:t>baseada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critérios</a:t>
            </a:r>
            <a:r>
              <a:rPr lang="en-US" sz="1600" dirty="0"/>
              <a:t> de </a:t>
            </a:r>
            <a:r>
              <a:rPr lang="en-US" sz="1600" dirty="0" err="1"/>
              <a:t>dimensionalidade</a:t>
            </a:r>
            <a:r>
              <a:rPr lang="en-US" sz="1600" dirty="0"/>
              <a:t> multi- </a:t>
            </a:r>
            <a:r>
              <a:rPr lang="en-US" sz="1600" dirty="0" err="1"/>
              <a:t>escalar</a:t>
            </a:r>
            <a:r>
              <a:rPr lang="en-US" sz="1600" dirty="0"/>
              <a:t> </a:t>
            </a:r>
            <a:r>
              <a:rPr lang="en-US" sz="1600" dirty="0" err="1"/>
              <a:t>definida</a:t>
            </a:r>
            <a:r>
              <a:rPr lang="en-US" sz="1600" dirty="0"/>
              <a:t> por </a:t>
            </a:r>
            <a:r>
              <a:rPr lang="en-US" sz="1600" dirty="0" err="1"/>
              <a:t>Brodu</a:t>
            </a:r>
            <a:r>
              <a:rPr lang="en-US" sz="1600" dirty="0"/>
              <a:t> &amp; </a:t>
            </a:r>
            <a:r>
              <a:rPr lang="en-US" sz="1600" dirty="0" err="1"/>
              <a:t>Lague</a:t>
            </a:r>
            <a:r>
              <a:rPr lang="en-US" sz="1600" dirty="0"/>
              <a:t> (2012) (similar </a:t>
            </a:r>
            <a:r>
              <a:rPr lang="en-US" sz="1600" dirty="0" err="1"/>
              <a:t>ao</a:t>
            </a:r>
            <a:r>
              <a:rPr lang="en-US" sz="1600" dirty="0"/>
              <a:t> watershed)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“</a:t>
            </a:r>
            <a:r>
              <a:rPr lang="en-US" dirty="0"/>
              <a:t>We assume that there are optimization capabilities within the structure from motion processing. Accordingly different matching and reconstruction </a:t>
            </a:r>
            <a:r>
              <a:rPr lang="en-US" b="1" dirty="0"/>
              <a:t>parameters have to be adjusted</a:t>
            </a:r>
            <a:r>
              <a:rPr lang="en-US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palm</a:t>
            </a:r>
            <a:r>
              <a:rPr lang="pt-BR" dirty="0"/>
              <a:t> </a:t>
            </a:r>
            <a:r>
              <a:rPr lang="pt-BR" dirty="0" err="1"/>
              <a:t>vegetation</a:t>
            </a:r>
            <a:r>
              <a:rPr lang="pt-BR" dirty="0"/>
              <a:t>.”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27"/>
          </p:nvPr>
        </p:nvSpPr>
        <p:spPr>
          <a:xfrm>
            <a:off x="409432" y="1035721"/>
            <a:ext cx="3591891" cy="648000"/>
          </a:xfrm>
        </p:spPr>
        <p:txBody>
          <a:bodyPr/>
          <a:lstStyle/>
          <a:p>
            <a:r>
              <a:rPr lang="pt-BR" dirty="0" err="1"/>
              <a:t>Nevalainen</a:t>
            </a:r>
            <a:r>
              <a:rPr lang="pt-BR" dirty="0"/>
              <a:t> et al. (2017)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28"/>
          </p:nvPr>
        </p:nvSpPr>
        <p:spPr>
          <a:xfrm>
            <a:off x="4251524" y="1035721"/>
            <a:ext cx="3680378" cy="648000"/>
          </a:xfrm>
        </p:spPr>
        <p:txBody>
          <a:bodyPr/>
          <a:lstStyle/>
          <a:p>
            <a:r>
              <a:rPr lang="pl-PL" dirty="0"/>
              <a:t>A. O. Ok, A. Ozdarici-Ok</a:t>
            </a:r>
            <a:r>
              <a:rPr lang="pt-BR" dirty="0"/>
              <a:t> (2017)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29"/>
          </p:nvPr>
        </p:nvSpPr>
        <p:spPr>
          <a:xfrm>
            <a:off x="8182103" y="1035721"/>
            <a:ext cx="3589897" cy="648000"/>
          </a:xfrm>
        </p:spPr>
        <p:txBody>
          <a:bodyPr/>
          <a:lstStyle/>
          <a:p>
            <a:r>
              <a:rPr lang="pt-BR" dirty="0" err="1"/>
              <a:t>Kattenborn</a:t>
            </a:r>
            <a:r>
              <a:rPr lang="pt-BR" dirty="0"/>
              <a:t> et al. (2014)</a:t>
            </a:r>
          </a:p>
        </p:txBody>
      </p:sp>
      <p:sp>
        <p:nvSpPr>
          <p:cNvPr id="15" name="Espaço Reservado para Texto 5"/>
          <p:cNvSpPr>
            <a:spLocks noGrp="1"/>
          </p:cNvSpPr>
          <p:nvPr>
            <p:ph type="body" sz="quarter" idx="13"/>
          </p:nvPr>
        </p:nvSpPr>
        <p:spPr>
          <a:xfrm>
            <a:off x="409432" y="1862181"/>
            <a:ext cx="3591891" cy="411348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Imagens UAV de florestas boreais do sul da Finlândia</a:t>
            </a:r>
          </a:p>
          <a:p>
            <a:pPr marL="0" indent="0">
              <a:buNone/>
            </a:pPr>
            <a:r>
              <a:rPr lang="en-US" sz="1600" dirty="0"/>
              <a:t>Random Forest e Multilayer Perceptron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dirty="0"/>
              <a:t>“Accuracy of individual tree identification from the photogrammetric point clouds varied between 40% and 95%, </a:t>
            </a:r>
            <a:r>
              <a:rPr lang="en-US" b="1" dirty="0"/>
              <a:t>depending on the characteristics of the area</a:t>
            </a:r>
            <a:r>
              <a:rPr lang="en-US" dirty="0"/>
              <a:t>. Challenges in reference measurements might also have reduced these numbers.”</a:t>
            </a:r>
            <a:endParaRPr lang="pt-BR" dirty="0"/>
          </a:p>
        </p:txBody>
      </p:sp>
      <p:sp>
        <p:nvSpPr>
          <p:cNvPr id="16" name="Espaço Reservado para Texto 5"/>
          <p:cNvSpPr>
            <a:spLocks noGrp="1"/>
          </p:cNvSpPr>
          <p:nvPr>
            <p:ph type="body" sz="quarter" idx="13"/>
          </p:nvPr>
        </p:nvSpPr>
        <p:spPr>
          <a:xfrm>
            <a:off x="4251524" y="1862182"/>
            <a:ext cx="3680378" cy="41134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Digitals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surface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models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DSMs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 de UAV de árvores cítricas na Turquia</a:t>
            </a:r>
          </a:p>
          <a:p>
            <a:pPr marL="0" indent="0" algn="ctr">
              <a:buNone/>
            </a:pPr>
            <a:r>
              <a:rPr lang="pt-BR" sz="1600" dirty="0"/>
              <a:t>Transformada simétrica radial baseada em orientação e falso positivos são removidos usando informações adicionais de máximos locais</a:t>
            </a: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“</a:t>
            </a:r>
            <a:r>
              <a:rPr lang="en-US" dirty="0"/>
              <a:t>The </a:t>
            </a:r>
            <a:r>
              <a:rPr lang="en-US" b="1" dirty="0"/>
              <a:t>delineation of the detected trees</a:t>
            </a:r>
            <a:r>
              <a:rPr lang="en-US" dirty="0"/>
              <a:t> is another essential task to be performed in a different future study”.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23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da literatura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>
          <a:xfrm>
            <a:off x="11579500" y="6273940"/>
            <a:ext cx="432000" cy="432000"/>
          </a:xfrm>
        </p:spPr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27"/>
          </p:nvPr>
        </p:nvSpPr>
        <p:spPr>
          <a:xfrm>
            <a:off x="1286146" y="1035922"/>
            <a:ext cx="4377089" cy="648000"/>
          </a:xfrm>
        </p:spPr>
        <p:txBody>
          <a:bodyPr/>
          <a:lstStyle/>
          <a:p>
            <a:r>
              <a:rPr lang="pt-BR" dirty="0"/>
              <a:t>Li et al. (2016)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28"/>
          </p:nvPr>
        </p:nvSpPr>
        <p:spPr>
          <a:xfrm>
            <a:off x="6427903" y="1035721"/>
            <a:ext cx="4369483" cy="648000"/>
          </a:xfrm>
        </p:spPr>
        <p:txBody>
          <a:bodyPr/>
          <a:lstStyle/>
          <a:p>
            <a:r>
              <a:rPr lang="pl-PL" dirty="0"/>
              <a:t>Zortea et al.</a:t>
            </a:r>
            <a:r>
              <a:rPr lang="pt-BR" dirty="0"/>
              <a:t> (2017)</a:t>
            </a:r>
          </a:p>
        </p:txBody>
      </p:sp>
      <p:sp>
        <p:nvSpPr>
          <p:cNvPr id="15" name="Espaço Reservado para Texto 5"/>
          <p:cNvSpPr>
            <a:spLocks noGrp="1"/>
          </p:cNvSpPr>
          <p:nvPr>
            <p:ph type="body" sz="quarter" idx="13"/>
          </p:nvPr>
        </p:nvSpPr>
        <p:spPr>
          <a:xfrm>
            <a:off x="1293085" y="1862382"/>
            <a:ext cx="4369484" cy="411348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Imagens UAV de palmeiras da Malásia</a:t>
            </a:r>
          </a:p>
          <a:p>
            <a:pPr marL="0" indent="0" algn="ctr">
              <a:buNone/>
            </a:pPr>
            <a:r>
              <a:rPr lang="en-US" sz="1600" dirty="0"/>
              <a:t>“Sliding windows”, Convolutional Neural Networks (CNN), </a:t>
            </a:r>
            <a:r>
              <a:rPr lang="en-US" sz="1600" dirty="0" err="1"/>
              <a:t>fusão</a:t>
            </a:r>
            <a:r>
              <a:rPr lang="en-US" sz="1600" dirty="0"/>
              <a:t> das </a:t>
            </a:r>
            <a:r>
              <a:rPr lang="en-US" sz="1600" dirty="0" err="1"/>
              <a:t>coordenadas</a:t>
            </a:r>
            <a:r>
              <a:rPr lang="en-US" sz="1600" dirty="0"/>
              <a:t> </a:t>
            </a:r>
            <a:r>
              <a:rPr lang="en-US" sz="1600" dirty="0" err="1"/>
              <a:t>previstas</a:t>
            </a:r>
            <a:r>
              <a:rPr lang="en-US" sz="1600" dirty="0"/>
              <a:t> </a:t>
            </a:r>
            <a:r>
              <a:rPr lang="en-US" sz="1600" dirty="0" err="1"/>
              <a:t>correspondentes</a:t>
            </a:r>
            <a:r>
              <a:rPr lang="en-US" sz="1600" dirty="0"/>
              <a:t> à </a:t>
            </a:r>
            <a:r>
              <a:rPr lang="en-US" sz="1600" dirty="0" err="1"/>
              <a:t>mesma</a:t>
            </a:r>
            <a:r>
              <a:rPr lang="en-US" sz="1600" dirty="0"/>
              <a:t> </a:t>
            </a:r>
            <a:r>
              <a:rPr lang="en-US" sz="1600" dirty="0" err="1"/>
              <a:t>árvore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coordenada</a:t>
            </a:r>
            <a:r>
              <a:rPr lang="en-US" sz="1600" dirty="0"/>
              <a:t> </a:t>
            </a:r>
            <a:r>
              <a:rPr lang="en-US" sz="1600" dirty="0" err="1"/>
              <a:t>só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dirty="0"/>
              <a:t>“In our future work, the palm tree detection results should be further improved through enlarging the number of </a:t>
            </a:r>
            <a:r>
              <a:rPr lang="en-US" b="1" dirty="0"/>
              <a:t>manually interpreted samples </a:t>
            </a:r>
            <a:r>
              <a:rPr lang="en-US" dirty="0"/>
              <a:t>and optimizing our proposed CNN based detection framework.”</a:t>
            </a:r>
            <a:endParaRPr lang="pt-BR" dirty="0"/>
          </a:p>
        </p:txBody>
      </p:sp>
      <p:sp>
        <p:nvSpPr>
          <p:cNvPr id="16" name="Espaço Reservado para Texto 5"/>
          <p:cNvSpPr>
            <a:spLocks noGrp="1"/>
          </p:cNvSpPr>
          <p:nvPr>
            <p:ph type="body" sz="quarter" idx="13"/>
          </p:nvPr>
        </p:nvSpPr>
        <p:spPr>
          <a:xfrm>
            <a:off x="6427903" y="1862382"/>
            <a:ext cx="4369484" cy="41134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Imagens UAV de árvores cítricas de fazendas do Brasil</a:t>
            </a:r>
          </a:p>
          <a:p>
            <a:pPr marL="0" indent="0" algn="ctr">
              <a:buNone/>
            </a:pPr>
            <a:r>
              <a:rPr lang="pt-BR" sz="1600" dirty="0"/>
              <a:t>“</a:t>
            </a:r>
            <a:r>
              <a:rPr lang="pt-BR" sz="1600" dirty="0" err="1"/>
              <a:t>Sliding</a:t>
            </a:r>
            <a:r>
              <a:rPr lang="pt-BR" sz="1600" dirty="0"/>
              <a:t> </a:t>
            </a:r>
            <a:r>
              <a:rPr lang="pt-BR" sz="1600" dirty="0" err="1"/>
              <a:t>windows</a:t>
            </a:r>
            <a:r>
              <a:rPr lang="pt-BR" sz="1600" dirty="0"/>
              <a:t>”, segmentação das áreas prováveis, CNN</a:t>
            </a:r>
          </a:p>
          <a:p>
            <a:pPr marL="0" indent="0" algn="ctr">
              <a:buNone/>
            </a:pPr>
            <a:endParaRPr lang="pt-BR" sz="1400" dirty="0"/>
          </a:p>
          <a:p>
            <a:pPr marL="0" indent="0">
              <a:buNone/>
            </a:pPr>
            <a:endParaRPr lang="pt-BR" sz="1050" dirty="0"/>
          </a:p>
          <a:p>
            <a:pPr marL="0" indent="0" algn="ctr">
              <a:buNone/>
            </a:pPr>
            <a:r>
              <a:rPr lang="pt-BR" dirty="0"/>
              <a:t>“</a:t>
            </a:r>
            <a:r>
              <a:rPr lang="en-US" dirty="0"/>
              <a:t>Furthermore, it would help understanding whether using </a:t>
            </a:r>
            <a:r>
              <a:rPr lang="en-US" b="1" dirty="0"/>
              <a:t>handcrafted intermediate processing steps</a:t>
            </a:r>
            <a:r>
              <a:rPr lang="en-US" dirty="0"/>
              <a:t>, inspired by human interpretation to guide the detection flow is beneficial, and the impact in terms of demand of labeled training samples to build the detection models.”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212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Produto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TreeCounter</a:t>
            </a:r>
            <a:r>
              <a:rPr lang="pt-BR" dirty="0"/>
              <a:t> VA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CB7FBB8-368B-4B5B-9B41-4876017A1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r="15696" b="6299"/>
          <a:stretch/>
        </p:blipFill>
        <p:spPr>
          <a:xfrm>
            <a:off x="3924517" y="1385573"/>
            <a:ext cx="6712616" cy="437552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13F01289-28ED-43B4-9048-CA22DB9C5C00}"/>
              </a:ext>
            </a:extLst>
          </p:cNvPr>
          <p:cNvSpPr/>
          <p:nvPr/>
        </p:nvSpPr>
        <p:spPr>
          <a:xfrm>
            <a:off x="2818021" y="2164466"/>
            <a:ext cx="8518967" cy="361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84" y="432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Estratégia de Processamento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83698" y="1080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Como o pipeline funciona: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AFE79B8-CC8D-4106-930F-3EBCEDF3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1" t="9790" r="80546" b="6299"/>
          <a:stretch/>
        </p:blipFill>
        <p:spPr>
          <a:xfrm>
            <a:off x="57870" y="23332"/>
            <a:ext cx="2106592" cy="680450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2D1ADC72-F485-45F0-87BF-D6EB69E36054}"/>
              </a:ext>
            </a:extLst>
          </p:cNvPr>
          <p:cNvSpPr/>
          <p:nvPr/>
        </p:nvSpPr>
        <p:spPr>
          <a:xfrm>
            <a:off x="266217" y="902824"/>
            <a:ext cx="1689904" cy="609176"/>
          </a:xfrm>
          <a:prstGeom prst="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EB8CCFE-57C0-4581-BC9D-D043C44C1630}"/>
              </a:ext>
            </a:extLst>
          </p:cNvPr>
          <p:cNvSpPr txBox="1">
            <a:spLocks/>
          </p:cNvSpPr>
          <p:nvPr/>
        </p:nvSpPr>
        <p:spPr>
          <a:xfrm>
            <a:off x="2818021" y="1748977"/>
            <a:ext cx="938761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Filtragem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5074922-0A98-4F31-A80E-CA537A55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9" t="8181" r="19557" b="2424"/>
          <a:stretch/>
        </p:blipFill>
        <p:spPr>
          <a:xfrm>
            <a:off x="3690818" y="2417954"/>
            <a:ext cx="2847356" cy="28288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EDB6DFD-22A0-4924-B508-FA2A6A0F1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29" t="8030" r="19557" b="1970"/>
          <a:stretch/>
        </p:blipFill>
        <p:spPr>
          <a:xfrm>
            <a:off x="7638614" y="2417954"/>
            <a:ext cx="2828182" cy="2828825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BCF660F3-9AAA-4792-9685-BC251C19D0A0}"/>
              </a:ext>
            </a:extLst>
          </p:cNvPr>
          <p:cNvSpPr txBox="1">
            <a:spLocks/>
          </p:cNvSpPr>
          <p:nvPr/>
        </p:nvSpPr>
        <p:spPr>
          <a:xfrm>
            <a:off x="3467399" y="5296389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err="1"/>
              <a:t>Contrast</a:t>
            </a:r>
            <a:r>
              <a:rPr lang="pt-BR" sz="1800" dirty="0"/>
              <a:t> </a:t>
            </a:r>
            <a:r>
              <a:rPr lang="pt-BR" sz="1800" dirty="0" err="1"/>
              <a:t>Enhancement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6CE7E8E-4028-44D2-86C6-AD6226952490}"/>
              </a:ext>
            </a:extLst>
          </p:cNvPr>
          <p:cNvSpPr txBox="1">
            <a:spLocks/>
          </p:cNvSpPr>
          <p:nvPr/>
        </p:nvSpPr>
        <p:spPr>
          <a:xfrm>
            <a:off x="7402193" y="5267756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err="1"/>
              <a:t>Atmospheric</a:t>
            </a:r>
            <a:r>
              <a:rPr lang="pt-BR" sz="1800" dirty="0"/>
              <a:t> </a:t>
            </a:r>
            <a:r>
              <a:rPr lang="pt-BR" sz="1800" dirty="0" err="1"/>
              <a:t>Haze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84" y="432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Estratégia de Processamento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83698" y="1080000"/>
            <a:ext cx="9387615" cy="432000"/>
          </a:xfrm>
        </p:spPr>
        <p:txBody>
          <a:bodyPr rtlCol="0"/>
          <a:lstStyle/>
          <a:p>
            <a:pPr rtl="0"/>
            <a:r>
              <a:rPr lang="pt-BR" dirty="0"/>
              <a:t>Como o pipeline funciona: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AFE79B8-CC8D-4106-930F-3EBCEDF3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1" t="9790" r="80546" b="6299"/>
          <a:stretch/>
        </p:blipFill>
        <p:spPr>
          <a:xfrm>
            <a:off x="57870" y="23332"/>
            <a:ext cx="2106592" cy="680450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2D1ADC72-F485-45F0-87BF-D6EB69E36054}"/>
              </a:ext>
            </a:extLst>
          </p:cNvPr>
          <p:cNvSpPr/>
          <p:nvPr/>
        </p:nvSpPr>
        <p:spPr>
          <a:xfrm>
            <a:off x="266217" y="1504709"/>
            <a:ext cx="1689904" cy="1597306"/>
          </a:xfrm>
          <a:prstGeom prst="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13A677-136A-4801-92A8-C96BD95218E5}"/>
              </a:ext>
            </a:extLst>
          </p:cNvPr>
          <p:cNvSpPr/>
          <p:nvPr/>
        </p:nvSpPr>
        <p:spPr>
          <a:xfrm>
            <a:off x="2818021" y="2164466"/>
            <a:ext cx="8518967" cy="361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EB8CCFE-57C0-4581-BC9D-D043C44C1630}"/>
              </a:ext>
            </a:extLst>
          </p:cNvPr>
          <p:cNvSpPr txBox="1">
            <a:spLocks/>
          </p:cNvSpPr>
          <p:nvPr/>
        </p:nvSpPr>
        <p:spPr>
          <a:xfrm>
            <a:off x="2818021" y="1748977"/>
            <a:ext cx="938761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Binarização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52800C-5369-41E8-960F-BF0A5BD8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7" t="7727" r="19557" b="1667"/>
          <a:stretch/>
        </p:blipFill>
        <p:spPr>
          <a:xfrm>
            <a:off x="6633081" y="1065942"/>
            <a:ext cx="2116623" cy="21439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DE6ADB-20B4-4A15-B25A-19C7CECCD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7" t="8154" r="19688" b="2223"/>
          <a:stretch/>
        </p:blipFill>
        <p:spPr>
          <a:xfrm>
            <a:off x="6633081" y="3813549"/>
            <a:ext cx="2111841" cy="21214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F48DBC-1FE4-437C-8136-44B8E6C044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27" t="8154" r="19574" b="2223"/>
          <a:stretch/>
        </p:blipFill>
        <p:spPr>
          <a:xfrm>
            <a:off x="8881268" y="3813548"/>
            <a:ext cx="2116623" cy="21214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D45E79-27C0-473A-A12E-8153F57162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27" t="9081" r="19954" b="2590"/>
          <a:stretch/>
        </p:blipFill>
        <p:spPr>
          <a:xfrm>
            <a:off x="8881267" y="1091553"/>
            <a:ext cx="2116623" cy="21067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70DA3D-462B-43D7-BA61-23D766299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27" t="8181" r="19557" b="2273"/>
          <a:stretch/>
        </p:blipFill>
        <p:spPr>
          <a:xfrm>
            <a:off x="3273240" y="2396977"/>
            <a:ext cx="2620952" cy="2623705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9076E1AF-65A2-4F93-A17A-38E716F94F85}"/>
              </a:ext>
            </a:extLst>
          </p:cNvPr>
          <p:cNvSpPr txBox="1">
            <a:spLocks/>
          </p:cNvSpPr>
          <p:nvPr/>
        </p:nvSpPr>
        <p:spPr>
          <a:xfrm>
            <a:off x="2936619" y="5183341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err="1"/>
              <a:t>Bottom</a:t>
            </a:r>
            <a:r>
              <a:rPr lang="pt-BR" sz="1800" dirty="0"/>
              <a:t> </a:t>
            </a:r>
            <a:r>
              <a:rPr lang="pt-BR" sz="1800" dirty="0" err="1"/>
              <a:t>Hat</a:t>
            </a:r>
            <a:r>
              <a:rPr lang="pt-BR" sz="1800" dirty="0"/>
              <a:t> + </a:t>
            </a:r>
            <a:r>
              <a:rPr lang="pt-BR" sz="1800" dirty="0" err="1"/>
              <a:t>Otsu</a:t>
            </a:r>
            <a:r>
              <a:rPr lang="pt-BR" sz="1800" dirty="0"/>
              <a:t> </a:t>
            </a:r>
            <a:r>
              <a:rPr lang="pt-BR" sz="1800" dirty="0" err="1"/>
              <a:t>Threshold</a:t>
            </a:r>
            <a:endParaRPr lang="pt-BR" sz="18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3FBE7942-9733-49BE-81C0-ACDB8409C4E0}"/>
              </a:ext>
            </a:extLst>
          </p:cNvPr>
          <p:cNvSpPr txBox="1">
            <a:spLocks/>
          </p:cNvSpPr>
          <p:nvPr/>
        </p:nvSpPr>
        <p:spPr>
          <a:xfrm>
            <a:off x="7182215" y="3327260"/>
            <a:ext cx="3294194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/>
              <a:t>k-</a:t>
            </a:r>
            <a:r>
              <a:rPr lang="pt-BR" sz="1800" dirty="0" err="1"/>
              <a:t>Means</a:t>
            </a:r>
            <a:r>
              <a:rPr lang="pt-BR" sz="1800" dirty="0"/>
              <a:t> (k = 4)</a:t>
            </a:r>
          </a:p>
        </p:txBody>
      </p:sp>
    </p:spTree>
    <p:extLst>
      <p:ext uri="{BB962C8B-B14F-4D97-AF65-F5344CB8AC3E}">
        <p14:creationId xmlns:p14="http://schemas.microsoft.com/office/powerpoint/2010/main" val="4100716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376_TF16411175.potx" id="{EFAC2F4F-57B0-4CA4-BF15-A27E8BE672BA}" vid="{497DCB62-9497-45F7-9C58-D04D1472968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ecológica</Template>
  <TotalTime>0</TotalTime>
  <Words>650</Words>
  <Application>Microsoft Office PowerPoint</Application>
  <PresentationFormat>Widescreen</PresentationFormat>
  <Paragraphs>131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Rockwell</vt:lpstr>
      <vt:lpstr>Times New Roman</vt:lpstr>
      <vt:lpstr>Tema do Office</vt:lpstr>
      <vt:lpstr>Software para auxílio visual na contagem de árvores em imagens UAV</vt:lpstr>
      <vt:lpstr>Apresentação do PowerPoint</vt:lpstr>
      <vt:lpstr>Apresentação do PowerPoint</vt:lpstr>
      <vt:lpstr>Motivação: Homem + Máquina</vt:lpstr>
      <vt:lpstr>Revisão da literatura</vt:lpstr>
      <vt:lpstr>Revisão da literatura</vt:lpstr>
      <vt:lpstr>O Produto</vt:lpstr>
      <vt:lpstr>Estratégia de Processamento</vt:lpstr>
      <vt:lpstr>Estratégia de Processamento</vt:lpstr>
      <vt:lpstr>Estratégia de Processamento</vt:lpstr>
      <vt:lpstr>Estratégia de Processamento</vt:lpstr>
      <vt:lpstr>Estratégia de Visualização</vt:lpstr>
      <vt:lpstr>Estratégia de Visualização</vt:lpstr>
      <vt:lpstr>Estratégia de Visualização</vt:lpstr>
      <vt:lpstr>Estratégia de Interação</vt:lpstr>
      <vt:lpstr>Estratégia de Interação</vt:lpstr>
      <vt:lpstr>Estratégia de Interação</vt:lpstr>
      <vt:lpstr>Conclusões e Próximos Passos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2019-06-26T13:51:01Z</dcterms:created>
  <dcterms:modified xsi:type="dcterms:W3CDTF">2019-06-27T17:07:35Z</dcterms:modified>
</cp:coreProperties>
</file>